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24" r:id="rId3"/>
    <p:sldId id="322" r:id="rId4"/>
    <p:sldId id="321" r:id="rId5"/>
    <p:sldId id="320" r:id="rId6"/>
    <p:sldId id="319" r:id="rId7"/>
    <p:sldId id="315" r:id="rId8"/>
    <p:sldId id="330" r:id="rId9"/>
    <p:sldId id="316" r:id="rId10"/>
    <p:sldId id="328" r:id="rId11"/>
    <p:sldId id="329" r:id="rId12"/>
    <p:sldId id="31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r Hingar" initials="PH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DDDDDD"/>
    <a:srgbClr val="D1493B"/>
    <a:srgbClr val="F5C24C"/>
    <a:srgbClr val="0EBEA9"/>
    <a:srgbClr val="4BACC6"/>
    <a:srgbClr val="D55C4F"/>
    <a:srgbClr val="D35345"/>
    <a:srgbClr val="FFCC00"/>
    <a:srgbClr val="FFCC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 s motivem 1 – zvýraznění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240" autoAdjust="0"/>
    <p:restoredTop sz="94660"/>
  </p:normalViewPr>
  <p:slideViewPr>
    <p:cSldViewPr>
      <p:cViewPr>
        <p:scale>
          <a:sx n="70" d="100"/>
          <a:sy n="70" d="100"/>
        </p:scale>
        <p:origin x="-1440" y="-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7CCE-2FF8-4C4F-814C-EE6E76026263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CCD1-6A07-4099-ACBF-2EA3310362E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73444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5543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935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2916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177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28667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602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4089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6363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013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938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E402B-9921-40FA-8360-131077676729}" type="datetimeFigureOut">
              <a:rPr lang="en-US" smtClean="0"/>
              <a:pPr/>
              <a:t>10/29/2015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EE9E8-4134-49B0-9AA7-3089E6521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8.emf"/><Relationship Id="rId7" Type="http://schemas.openxmlformats.org/officeDocument/2006/relationships/image" Target="../media/image50.png"/><Relationship Id="rId2" Type="http://schemas.openxmlformats.org/officeDocument/2006/relationships/hyperlink" Target="mailto:prazskatycka@volny.cz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facebook.com/prazskatycka" TargetMode="External"/><Relationship Id="rId11" Type="http://schemas.openxmlformats.org/officeDocument/2006/relationships/hyperlink" Target="mailto:info@vocogo.eu" TargetMode="External"/><Relationship Id="rId5" Type="http://schemas.openxmlformats.org/officeDocument/2006/relationships/hyperlink" Target="http://www.prazskatycka.cz/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49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7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5662" y="5070231"/>
            <a:ext cx="4424536" cy="864096"/>
          </a:xfrm>
        </p:spPr>
        <p:txBody>
          <a:bodyPr>
            <a:noAutofit/>
          </a:bodyPr>
          <a:lstStyle/>
          <a:p>
            <a:pPr algn="l"/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Mezinárodní mítinky ve skoku o tyči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  <a:p>
            <a:pPr algn="l"/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International pole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vault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meetings</a:t>
            </a:r>
            <a:endParaRPr lang="en-US" sz="1800" dirty="0">
              <a:solidFill>
                <a:srgbClr val="0EBEA9"/>
              </a:solidFill>
              <a:latin typeface="Aileron Light" pitchFamily="50" charset="-18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131839" y="3757790"/>
            <a:ext cx="3212183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2800" dirty="0" smtClean="0">
                <a:solidFill>
                  <a:schemeClr val="tx1"/>
                </a:solidFill>
                <a:latin typeface="Aileron Light" pitchFamily="50" charset="-18"/>
              </a:rPr>
              <a:t>PRAŽSKÁ TYČKA</a:t>
            </a:r>
            <a:br>
              <a:rPr lang="cs-CZ" sz="2800" dirty="0" smtClean="0">
                <a:solidFill>
                  <a:schemeClr val="tx1"/>
                </a:solidFill>
                <a:latin typeface="Aileron Light" pitchFamily="50" charset="-18"/>
              </a:rPr>
            </a:b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084168" y="3647447"/>
            <a:ext cx="1944216" cy="792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5400" dirty="0" smtClean="0">
                <a:solidFill>
                  <a:schemeClr val="tx1"/>
                </a:solidFill>
                <a:latin typeface="Aileron Light" pitchFamily="50" charset="-18"/>
              </a:rPr>
              <a:t>2016</a:t>
            </a:r>
            <a:endParaRPr lang="en-US" sz="44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185004" y="4077072"/>
            <a:ext cx="3312369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POLE VAULT </a:t>
            </a:r>
            <a:r>
              <a:rPr lang="cs-CZ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OF PRAGUE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576434"/>
            <a:ext cx="1481331" cy="12893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3917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040918" y="665312"/>
            <a:ext cx="6915458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>
                <a:solidFill>
                  <a:srgbClr val="00206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Hlavní partneři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mítinku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6156" y="1429326"/>
            <a:ext cx="66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případě hlavních partnerů mítinku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očekáváme</a:t>
            </a:r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výši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finančního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plnění 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250.000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-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400.000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,-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9632" y="1844824"/>
            <a:ext cx="6480719" cy="2433187"/>
            <a:chOff x="4283968" y="2132856"/>
            <a:chExt cx="3456384" cy="1104385"/>
          </a:xfrm>
        </p:grpSpPr>
        <p:sp>
          <p:nvSpPr>
            <p:cNvPr id="15" name="TextBox 14"/>
            <p:cNvSpPr txBox="1"/>
            <p:nvPr/>
          </p:nvSpPr>
          <p:spPr>
            <a:xfrm>
              <a:off x="4287863" y="2273346"/>
              <a:ext cx="3452489" cy="96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endPara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Místa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ve VIP sektoru 5 míst - stůl + catering (další místa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možná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na přilehlé tribuně pro diváky)</a:t>
              </a:r>
            </a:p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Prostor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 rámci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TV přenosu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-  "sponzor pořadu" sponzorovaný příspěvek 5vteřin</a:t>
              </a:r>
            </a:p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Umístění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ve všech tiskovinách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akce:</a:t>
              </a:r>
              <a:endPara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628650" lvl="1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Plakát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2/6 reklamní plochy</a:t>
              </a:r>
            </a:p>
            <a:p>
              <a:pPr marL="628650" lvl="1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Program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s inzercí - 1 strana A4 inzerce</a:t>
              </a:r>
            </a:p>
            <a:p>
              <a:pPr marL="628650" lvl="1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Děkovací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dopis- 2/6 reklamní plochy</a:t>
              </a:r>
            </a:p>
            <a:p>
              <a:pPr marL="628650" lvl="1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err="1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Banery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při akci v místech s dosahem TV kamer 4 ks + </a:t>
              </a:r>
              <a:r>
                <a:rPr lang="cs-CZ" sz="1200" dirty="0" err="1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minibaner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 přímo vedle rozběžiště  1 ks vzadu (v dosahu TV kamer)</a:t>
              </a:r>
            </a:p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Vaše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logo na startovních číslech závodníků 1/3 reklamní plochy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3968" y="2132856"/>
              <a:ext cx="3168352" cy="12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002060"/>
                  </a:solidFill>
                  <a:latin typeface="Aileron Light" pitchFamily="50" charset="-18"/>
                </a:rPr>
                <a:t>Hlavním partnerům mítinku navíc nabízíme:</a:t>
              </a:r>
              <a:endParaRPr lang="en-US" sz="1200" b="1" dirty="0">
                <a:solidFill>
                  <a:srgbClr val="002060"/>
                </a:solidFill>
                <a:latin typeface="Aileron Light" pitchFamily="50" charset="-18"/>
              </a:endParaRPr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25144"/>
            <a:ext cx="1598400" cy="11422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28" y="4725144"/>
            <a:ext cx="1598400" cy="114226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588" y="4725144"/>
            <a:ext cx="1598400" cy="114226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412" y="4725144"/>
            <a:ext cx="1598400" cy="11422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265" y="4725144"/>
            <a:ext cx="1598400" cy="11422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778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040918" y="665312"/>
            <a:ext cx="6915458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>
                <a:solidFill>
                  <a:srgbClr val="FF000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Partneři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mítinku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6156" y="1429326"/>
            <a:ext cx="66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případě partnerů </a:t>
            </a:r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mítinku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očekáváme</a:t>
            </a:r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výši  finančního, či barterového  plnění  od 50.000,-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9632" y="1844824"/>
            <a:ext cx="6480719" cy="2433187"/>
            <a:chOff x="4283968" y="2132856"/>
            <a:chExt cx="3456384" cy="1104385"/>
          </a:xfrm>
        </p:grpSpPr>
        <p:sp>
          <p:nvSpPr>
            <p:cNvPr id="15" name="TextBox 14"/>
            <p:cNvSpPr txBox="1"/>
            <p:nvPr/>
          </p:nvSpPr>
          <p:spPr>
            <a:xfrm>
              <a:off x="4287863" y="2273346"/>
              <a:ext cx="3452489" cy="963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endPara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Místa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ve VIP sektoru 2 místa - stůl + catering (další místa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možná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na přilehlé tribuně pro diváky)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rostor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 rámci přenosu  - "sponzor pořadu" sponzorovaný příspěvek 5vteřin - dle výše sponzoringu platí pouze pro 5 největších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partnerů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Umístění ve všech tiskovinách akce: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Plakát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1/3 reklamní plochy pro všechny partnery (cca 10-15 log)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Program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s inzercí - 1/2 strana A4 inzerce při sponzoringu nad 60.000,- (do 60.000 1/4 strany)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Děkovací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dopis- 1/3 reklamní plochy pro všechny partnery (cca 10-15 log)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err="1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Banery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při akci na oplocení 2 ks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3968" y="2132856"/>
              <a:ext cx="3168352" cy="12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F0000"/>
                  </a:solidFill>
                  <a:latin typeface="Aileron Light" pitchFamily="50" charset="-18"/>
                </a:rPr>
                <a:t>Partnerům mítinku navíc nabízíme:</a:t>
              </a:r>
              <a:endParaRPr lang="en-US" sz="1200" b="1" dirty="0">
                <a:solidFill>
                  <a:srgbClr val="FF0000"/>
                </a:solidFill>
                <a:latin typeface="Aileron Light" pitchFamily="50" charset="-18"/>
              </a:endParaRPr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64064"/>
            <a:ext cx="1596907" cy="114120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90" y="4653136"/>
            <a:ext cx="1596907" cy="1141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551" y="4653136"/>
            <a:ext cx="1596907" cy="11412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12" y="4653136"/>
            <a:ext cx="1596907" cy="11412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653136"/>
            <a:ext cx="1596907" cy="1141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757789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2" y="4166212"/>
            <a:ext cx="9144002" cy="36886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1640" y="4708530"/>
            <a:ext cx="3126177" cy="880710"/>
            <a:chOff x="1473274" y="4166374"/>
            <a:chExt cx="3126177" cy="880710"/>
          </a:xfrm>
        </p:grpSpPr>
        <p:sp>
          <p:nvSpPr>
            <p:cNvPr id="9" name="Subtitle 2"/>
            <p:cNvSpPr txBox="1">
              <a:spLocks/>
            </p:cNvSpPr>
            <p:nvPr/>
          </p:nvSpPr>
          <p:spPr>
            <a:xfrm>
              <a:off x="1713372" y="4471020"/>
              <a:ext cx="190425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+420 602 312 746</a:t>
              </a:r>
              <a:endParaRPr lang="en-US" sz="11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75000"/>
                    </a:schemeClr>
                  </a:solidFill>
                  <a:latin typeface="Aileron Light" pitchFamily="50" charset="-18"/>
                  <a:hlinkClick r:id="rId2"/>
                </a:rPr>
                <a:t>prazskatycka@volny.cz</a:t>
              </a:r>
              <a:endParaRPr lang="cs-CZ" sz="1100" b="1" dirty="0" smtClean="0">
                <a:solidFill>
                  <a:schemeClr val="bg1">
                    <a:lumMod val="7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4" y="4777939"/>
              <a:ext cx="126780" cy="9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138" y="4525840"/>
              <a:ext cx="142668" cy="142668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1473274" y="4166374"/>
              <a:ext cx="31261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>
                  <a:latin typeface="Aileron Light" pitchFamily="50" charset="-18"/>
                </a:rPr>
                <a:t>Mgr. Pavel Beran - </a:t>
              </a:r>
              <a:r>
                <a:rPr lang="cs-CZ" sz="1200" dirty="0">
                  <a:solidFill>
                    <a:srgbClr val="FF0000"/>
                  </a:solidFill>
                  <a:latin typeface="Aileron Light" pitchFamily="50" charset="-18"/>
                </a:rPr>
                <a:t>ředitel mítinku PT </a:t>
              </a:r>
              <a:r>
                <a:rPr lang="cs-CZ" sz="1200" dirty="0" smtClean="0">
                  <a:solidFill>
                    <a:srgbClr val="FF0000"/>
                  </a:solidFill>
                  <a:latin typeface="Aileron Light" pitchFamily="50" charset="-18"/>
                </a:rPr>
                <a:t>2016</a:t>
              </a:r>
              <a:r>
                <a:rPr lang="en-US" sz="1600" dirty="0" smtClean="0">
                  <a:solidFill>
                    <a:srgbClr val="FF0000"/>
                  </a:solidFill>
                  <a:latin typeface="Signika Negative" pitchFamily="2" charset="0"/>
                </a:rPr>
                <a:t> </a:t>
              </a:r>
              <a:endParaRPr lang="en-US" sz="1600" dirty="0">
                <a:solidFill>
                  <a:srgbClr val="FF0000"/>
                </a:solidFill>
                <a:latin typeface="Signika Negative" pitchFamily="2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148064" y="4692451"/>
            <a:ext cx="3098726" cy="1112813"/>
            <a:chOff x="1473274" y="5531395"/>
            <a:chExt cx="3098726" cy="1112813"/>
          </a:xfrm>
        </p:grpSpPr>
        <p:sp>
          <p:nvSpPr>
            <p:cNvPr id="11" name="Subtitle 2"/>
            <p:cNvSpPr txBox="1">
              <a:spLocks/>
            </p:cNvSpPr>
            <p:nvPr/>
          </p:nvSpPr>
          <p:spPr>
            <a:xfrm>
              <a:off x="1713372" y="5805264"/>
              <a:ext cx="2858628" cy="83894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  <a:hlinkClick r:id="rId5"/>
                </a:rPr>
                <a:t>www.prazskatycka.cz</a:t>
              </a:r>
              <a:endParaRPr lang="cs-CZ" sz="11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  <a:hlinkClick r:id="rId6"/>
                </a:rPr>
                <a:t>www.</a:t>
              </a:r>
              <a:r>
                <a:rPr lang="en-US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  <a:hlinkClick r:id="rId6"/>
                </a:rPr>
                <a:t>facebook.com/</a:t>
              </a: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  <a:hlinkClick r:id="rId6"/>
                </a:rPr>
                <a:t>prazskatycka</a:t>
              </a:r>
              <a:endParaRPr lang="cs-CZ" sz="11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</p:txBody>
        </p:sp>
        <p:pic>
          <p:nvPicPr>
            <p:cNvPr id="14" name="Picture 13" descr="http://cdn.androidpolice.com/wp-content/uploads/2013/04/nexusae0_facebook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9188" t="16196" r="15290" b="15832"/>
            <a:stretch/>
          </p:blipFill>
          <p:spPr bwMode="auto">
            <a:xfrm>
              <a:off x="1558036" y="6068144"/>
              <a:ext cx="142316" cy="1476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1473274" y="5531395"/>
              <a:ext cx="139794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Light" pitchFamily="50" charset="-18"/>
                </a:rPr>
                <a:t>Také nás najdete: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ileron Light" pitchFamily="50" charset="-18"/>
              </a:endParaRPr>
            </a:p>
          </p:txBody>
        </p:sp>
      </p:grpSp>
      <p:sp>
        <p:nvSpPr>
          <p:cNvPr id="20" name="Subtitle 2"/>
          <p:cNvSpPr txBox="1">
            <a:spLocks/>
          </p:cNvSpPr>
          <p:nvPr/>
        </p:nvSpPr>
        <p:spPr>
          <a:xfrm>
            <a:off x="1040918" y="665312"/>
            <a:ext cx="5547306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00206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Kontakt</a:t>
            </a:r>
            <a:endParaRPr lang="en-US" sz="4000" b="1" spc="-150" dirty="0" smtClean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76156" y="1268760"/>
            <a:ext cx="66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Pražský tyčka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se skáče v samém centru Prahy, v dolní části Václavského náměstí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Aileron Light" pitchFamily="50" charset="-18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" y="1637267"/>
            <a:ext cx="9144000" cy="2824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4"/>
          <p:cNvGrpSpPr/>
          <p:nvPr/>
        </p:nvGrpSpPr>
        <p:grpSpPr>
          <a:xfrm>
            <a:off x="1361504" y="5661248"/>
            <a:ext cx="3442417" cy="864096"/>
            <a:chOff x="1473274" y="4437112"/>
            <a:chExt cx="3442417" cy="864096"/>
          </a:xfrm>
        </p:grpSpPr>
        <p:sp>
          <p:nvSpPr>
            <p:cNvPr id="23" name="Subtitle 2"/>
            <p:cNvSpPr txBox="1">
              <a:spLocks/>
            </p:cNvSpPr>
            <p:nvPr/>
          </p:nvSpPr>
          <p:spPr>
            <a:xfrm>
              <a:off x="1713372" y="4725144"/>
              <a:ext cx="1904256" cy="5760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+420 603 859 597</a:t>
              </a:r>
              <a:endParaRPr lang="en-US" sz="11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r>
                <a:rPr lang="cs-CZ" sz="1100" b="1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  <a:hlinkClick r:id="rId11"/>
                </a:rPr>
                <a:t>info@vocogo.eu</a:t>
              </a:r>
              <a:endParaRPr lang="cs-CZ" sz="11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0" indent="0">
                <a:buNone/>
              </a:pPr>
              <a:endParaRPr lang="en-US" sz="11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 cstate="print">
              <a:grayscl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9724" y="5032063"/>
              <a:ext cx="126780" cy="94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1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1138" y="4779964"/>
              <a:ext cx="142668" cy="142668"/>
            </a:xfrm>
            <a:prstGeom prst="rect">
              <a:avLst/>
            </a:prstGeom>
          </p:spPr>
        </p:pic>
        <p:sp>
          <p:nvSpPr>
            <p:cNvPr id="28" name="Rectangle 17"/>
            <p:cNvSpPr/>
            <p:nvPr/>
          </p:nvSpPr>
          <p:spPr>
            <a:xfrm>
              <a:off x="1473274" y="4437112"/>
              <a:ext cx="34424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1200" dirty="0" smtClean="0">
                  <a:latin typeface="Aileron Light" pitchFamily="50" charset="-18"/>
                </a:rPr>
                <a:t>Pavel Beran ml. – </a:t>
              </a:r>
              <a:r>
                <a:rPr lang="cs-CZ" sz="1200" dirty="0">
                  <a:solidFill>
                    <a:srgbClr val="FF0000"/>
                  </a:solidFill>
                  <a:latin typeface="Aileron Light" pitchFamily="50" charset="-18"/>
                </a:rPr>
                <a:t>tech </a:t>
              </a:r>
              <a:r>
                <a:rPr lang="cs-CZ" sz="1200" dirty="0" smtClean="0">
                  <a:solidFill>
                    <a:srgbClr val="FF0000"/>
                  </a:solidFill>
                  <a:latin typeface="Aileron Light" pitchFamily="50" charset="-18"/>
                </a:rPr>
                <a:t>.ředitel </a:t>
              </a:r>
              <a:r>
                <a:rPr lang="cs-CZ" sz="1200" dirty="0">
                  <a:solidFill>
                    <a:srgbClr val="FF0000"/>
                  </a:solidFill>
                  <a:latin typeface="Aileron Light" pitchFamily="50" charset="-18"/>
                </a:rPr>
                <a:t>mítinku PT </a:t>
              </a:r>
              <a:r>
                <a:rPr lang="cs-CZ" sz="1200" dirty="0" smtClean="0">
                  <a:solidFill>
                    <a:srgbClr val="FF0000"/>
                  </a:solidFill>
                  <a:latin typeface="Aileron Light" pitchFamily="50" charset="-18"/>
                </a:rPr>
                <a:t>2016</a:t>
              </a:r>
              <a:r>
                <a:rPr lang="en-US" sz="1600" dirty="0" smtClean="0">
                  <a:solidFill>
                    <a:srgbClr val="FF0000"/>
                  </a:solidFill>
                  <a:latin typeface="Signika Negative" pitchFamily="2" charset="0"/>
                </a:rPr>
                <a:t> </a:t>
              </a:r>
              <a:endParaRPr lang="en-US" sz="1600" dirty="0">
                <a:solidFill>
                  <a:srgbClr val="FF0000"/>
                </a:solidFill>
                <a:latin typeface="Signika Negative" pitchFamily="2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47659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040917" y="665312"/>
            <a:ext cx="7402619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C0000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Historie – účastníci a rekordy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6156" y="1429326"/>
            <a:ext cx="66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rámci Pražské tyčky závodilo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minulých letech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mnoho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medailistů z OH, MS a ME, jako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například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: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8631" y="2093947"/>
            <a:ext cx="209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Elena ISINBAEVA (RUSKO) - držitelka světového rekordu výkonem 505cm a olympijská vítězka 2008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17023" y="2093947"/>
            <a:ext cx="2095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JEAN GALFIONE (FRANCIE) - olympijský vítěz 1996 s osobním rekordem 600cm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88631" y="3068960"/>
            <a:ext cx="2095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STACY DRAGILA (USA) - bývalá světová rekordmanka (483cm) a olympijská vítězka2004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45015" y="3068960"/>
            <a:ext cx="21673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DANIELA BÁRTOVÁ (ČESKÁ REPUBLIKA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) bývalá světová rekordmanka, překonala při Pražské tyčce jako první žena světa laťku ve výšce 420cm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376156" y="4420269"/>
            <a:ext cx="66522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Dohromady se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zúčastnil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i,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až do dnešní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doby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3 olympijští vítězové, 7 mistrů světa, 5 členů klubu "šestimetrových" skokanů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a mnoho dalších medailistů z ME a dalších soutěží (např.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Hr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y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Commonwealthu)</a:t>
            </a:r>
          </a:p>
          <a:p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Rekordy Pražské </a:t>
            </a:r>
            <a:r>
              <a:rPr lang="en-US" sz="12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tyčky</a:t>
            </a:r>
            <a:endParaRPr lang="cs-CZ" sz="1200" b="1" dirty="0" smtClean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endParaRPr lang="en-US" sz="1200" b="1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628650" lvl="2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Igor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Potapovič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-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výkonem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585cm </a:t>
            </a:r>
          </a:p>
          <a:p>
            <a:pPr marL="628650" lvl="2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Jiřina Ptáčníková -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výkonem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47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2cm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65" y="2132856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665" y="3089045"/>
            <a:ext cx="736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7" y="3075308"/>
            <a:ext cx="741830" cy="8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73690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6" grpId="0"/>
      <p:bldP spid="32" grpId="0"/>
      <p:bldP spid="36" grpId="0"/>
      <p:bldP spid="37" grpId="0"/>
      <p:bldP spid="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040917" y="665312"/>
            <a:ext cx="7092317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00206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Pražská tyčka – ročník 2015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2" y="1357148"/>
            <a:ext cx="9144002" cy="60344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28950" y="1340768"/>
            <a:ext cx="6630116" cy="647212"/>
            <a:chOff x="1328950" y="4014589"/>
            <a:chExt cx="6630116" cy="647212"/>
          </a:xfrm>
        </p:grpSpPr>
        <p:sp>
          <p:nvSpPr>
            <p:cNvPr id="15" name="Subtitle 2"/>
            <p:cNvSpPr txBox="1">
              <a:spLocks/>
            </p:cNvSpPr>
            <p:nvPr/>
          </p:nvSpPr>
          <p:spPr>
            <a:xfrm>
              <a:off x="1691680" y="4172421"/>
              <a:ext cx="6054052" cy="31034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Letošní ročník </a:t>
              </a:r>
              <a:r>
                <a:rPr lang="cs-CZ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Pražské tyčky </a:t>
              </a:r>
              <a:r>
                <a:rPr lang="en-US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se řadí k nejkvalitnějším </a:t>
              </a:r>
              <a:r>
                <a:rPr lang="en-US" sz="1200" b="1" dirty="0" err="1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tyčařským</a:t>
              </a:r>
              <a:r>
                <a:rPr lang="en-US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 m</a:t>
              </a:r>
              <a:r>
                <a:rPr lang="cs-CZ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í</a:t>
              </a:r>
              <a:r>
                <a:rPr lang="en-US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tin</a:t>
              </a:r>
              <a:r>
                <a:rPr lang="cs-CZ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k</a:t>
              </a:r>
              <a:r>
                <a:rPr lang="en-US" sz="1200" b="1" dirty="0" err="1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ům</a:t>
              </a:r>
              <a:r>
                <a:rPr lang="cs-CZ" sz="1200" b="1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  </a:t>
              </a:r>
              <a:r>
                <a:rPr lang="cs-CZ" sz="120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pořádaným v tomto roce v rámci atletického světa</a:t>
              </a:r>
              <a:endParaRPr lang="en-US" sz="1200" dirty="0">
                <a:solidFill>
                  <a:schemeClr val="bg1"/>
                </a:solidFill>
                <a:latin typeface="Aileron Light" pitchFamily="50" charset="-18"/>
                <a:ea typeface="Franchise" pitchFamily="49" charset="0"/>
              </a:endParaRPr>
            </a:p>
          </p:txBody>
        </p:sp>
        <p:sp>
          <p:nvSpPr>
            <p:cNvPr id="16" name="Subtitle 2"/>
            <p:cNvSpPr txBox="1">
              <a:spLocks/>
            </p:cNvSpPr>
            <p:nvPr/>
          </p:nvSpPr>
          <p:spPr>
            <a:xfrm>
              <a:off x="1328950" y="4014589"/>
              <a:ext cx="362730" cy="6034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5400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“</a:t>
              </a:r>
            </a:p>
          </p:txBody>
        </p:sp>
        <p:sp>
          <p:nvSpPr>
            <p:cNvPr id="31" name="Subtitle 2"/>
            <p:cNvSpPr txBox="1">
              <a:spLocks/>
            </p:cNvSpPr>
            <p:nvPr/>
          </p:nvSpPr>
          <p:spPr>
            <a:xfrm>
              <a:off x="7596336" y="4058353"/>
              <a:ext cx="362730" cy="60344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5400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“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95249" y="2060848"/>
            <a:ext cx="66522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Vítězové ročníku </a:t>
            </a: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2015:</a:t>
            </a:r>
            <a:endParaRPr lang="cs-CZ" sz="1200" b="1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628650" lvl="2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Jan Kudlička výkonem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575cm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628650" lvl="2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Jiřina Ptáčníková výkonem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472cm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– rekord mítinku Pražská tyčka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1085850" lvl="1" indent="-342900">
              <a:buClr>
                <a:srgbClr val="FF0000"/>
              </a:buClr>
              <a:buFont typeface="Courier New" panose="02070309020205020404" pitchFamily="49" charset="0"/>
              <a:buChar char="o"/>
            </a:pP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r>
              <a:rPr lang="cs-CZ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Kvalitu tohoto letošního </a:t>
            </a:r>
            <a:r>
              <a:rPr lang="cs-CZ" sz="1200" b="1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mítinku </a:t>
            </a:r>
            <a:r>
              <a:rPr lang="cs-CZ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podtrhuje i fakt, že v jeho rámci startovali: </a:t>
            </a:r>
          </a:p>
          <a:p>
            <a:pPr marL="628650" lvl="2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Účastníci i finalisté vrcholných světových podniků 2015 (Jan Kudlička, Michal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Balner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Jiřina Ptáčníková, 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Mareks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Arents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Martina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Strutz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Romana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Maláčová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) 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628650" lvl="2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Nadějné mládežnické hvězdy (Rebeka Šilhanová, Nikola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Poschlová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Sabina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Poschlová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).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628650" lvl="2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Bronzová medailistka  EYOF Amálie </a:t>
            </a:r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Švábíková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.</a:t>
            </a: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pic>
        <p:nvPicPr>
          <p:cNvPr id="32" name="Obrázek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46" y="4149080"/>
            <a:ext cx="1719610" cy="1304340"/>
          </a:xfrm>
          <a:prstGeom prst="rect">
            <a:avLst/>
          </a:prstGeom>
        </p:spPr>
      </p:pic>
      <p:pic>
        <p:nvPicPr>
          <p:cNvPr id="33" name="Obrázek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08" y="4149080"/>
            <a:ext cx="1965241" cy="1311040"/>
          </a:xfrm>
          <a:prstGeom prst="rect">
            <a:avLst/>
          </a:prstGeom>
        </p:spPr>
      </p:pic>
      <p:pic>
        <p:nvPicPr>
          <p:cNvPr id="34" name="Obrázek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358" y="4149080"/>
            <a:ext cx="870642" cy="1304339"/>
          </a:xfrm>
          <a:prstGeom prst="rect">
            <a:avLst/>
          </a:prstGeom>
        </p:spPr>
      </p:pic>
      <p:pic>
        <p:nvPicPr>
          <p:cNvPr id="35" name="Obrázek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080"/>
            <a:ext cx="866795" cy="1298575"/>
          </a:xfrm>
          <a:prstGeom prst="rect">
            <a:avLst/>
          </a:prstGeom>
        </p:spPr>
      </p:pic>
      <p:pic>
        <p:nvPicPr>
          <p:cNvPr id="36" name="Obrázek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940" y="4149080"/>
            <a:ext cx="1955198" cy="1304339"/>
          </a:xfrm>
          <a:prstGeom prst="rect">
            <a:avLst/>
          </a:prstGeom>
        </p:spPr>
      </p:pic>
      <p:pic>
        <p:nvPicPr>
          <p:cNvPr id="37" name="Obrázek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138" y="4149080"/>
            <a:ext cx="830735" cy="1304340"/>
          </a:xfrm>
          <a:prstGeom prst="rect">
            <a:avLst/>
          </a:prstGeom>
        </p:spPr>
      </p:pic>
      <p:pic>
        <p:nvPicPr>
          <p:cNvPr id="38" name="Obrázek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13" y="4149080"/>
            <a:ext cx="830735" cy="1304340"/>
          </a:xfrm>
          <a:prstGeom prst="rect">
            <a:avLst/>
          </a:prstGeom>
        </p:spPr>
      </p:pic>
      <p:pic>
        <p:nvPicPr>
          <p:cNvPr id="39" name="Obrázek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7" y="4149080"/>
            <a:ext cx="1001787" cy="1311040"/>
          </a:xfrm>
          <a:prstGeom prst="rect">
            <a:avLst/>
          </a:prstGeom>
        </p:spPr>
      </p:pic>
      <p:pic>
        <p:nvPicPr>
          <p:cNvPr id="40" name="Obrázek 3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04764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1040918" y="665312"/>
            <a:ext cx="756353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FF000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Cíle do dalšího ročníku/ročníků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6156" y="1429326"/>
            <a:ext cx="66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defRPr>
            </a:lvl1pPr>
          </a:lstStyle>
          <a:p>
            <a:r>
              <a:rPr lang="cs-CZ" dirty="0" smtClean="0"/>
              <a:t>Dělat akci na světové úrovni </a:t>
            </a:r>
            <a:r>
              <a:rPr lang="cs-CZ" b="0" dirty="0" smtClean="0"/>
              <a:t>na nás klade velké břemeno v podobě neustále potřeby se rozvíjet a hledat další cíle, které z těchto mítinků udělají podnik, mající trvalé místo v kalendáři sportovních akcí.</a:t>
            </a:r>
            <a:endParaRPr lang="en-US" b="0" dirty="0"/>
          </a:p>
        </p:txBody>
      </p:sp>
      <p:grpSp>
        <p:nvGrpSpPr>
          <p:cNvPr id="2" name="Group 1"/>
          <p:cNvGrpSpPr/>
          <p:nvPr/>
        </p:nvGrpSpPr>
        <p:grpSpPr>
          <a:xfrm>
            <a:off x="1475656" y="2204864"/>
            <a:ext cx="725496" cy="412373"/>
            <a:chOff x="3447299" y="2204865"/>
            <a:chExt cx="725496" cy="412373"/>
          </a:xfrm>
        </p:grpSpPr>
        <p:sp>
          <p:nvSpPr>
            <p:cNvPr id="22" name="Pentagon 21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30" name="Pentagon 29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01.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376156" y="2701369"/>
            <a:ext cx="32678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Našim cílem je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udělat z této akce jeden ze symbolů města Prahy, který k tomuto nádhernému městu bude každoročně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patřit. </a:t>
            </a:r>
            <a:endParaRPr lang="cs-CZ" sz="1200" dirty="0" smtClean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Do budoucna bychom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také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rádi zapojili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i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mládež při soutěžích přímo v rámci mítinku Pražská tyčka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475656" y="4437111"/>
            <a:ext cx="725496" cy="412373"/>
            <a:chOff x="3447299" y="2204865"/>
            <a:chExt cx="725496" cy="412373"/>
          </a:xfrm>
        </p:grpSpPr>
        <p:sp>
          <p:nvSpPr>
            <p:cNvPr id="49" name="Pentagon 48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50" name="Pentagon 49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51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03.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376156" y="4933616"/>
            <a:ext cx="3344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Dalším cílem pro následující rok bude pokus o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překonání 20 let starého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rekordu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mítinku v soutěži mužů.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Je v plánu pozvat silnou konkurenci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a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vypíšeme zajímavé prémie za překonání stávajícího rekordu Kazacha Igora Potapoviče z roku 1995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5188919" y="2204864"/>
            <a:ext cx="725496" cy="412373"/>
            <a:chOff x="3447299" y="2204865"/>
            <a:chExt cx="725496" cy="412373"/>
          </a:xfrm>
        </p:grpSpPr>
        <p:sp>
          <p:nvSpPr>
            <p:cNvPr id="54" name="Pentagon 53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55" name="Pentagon 54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56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02.</a:t>
              </a: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089419" y="2701369"/>
            <a:ext cx="29389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Pro další ročníky chystáme propojení této známé akce se zapojením dětí a mládeže do aktivního sportování. Počítáme se zapojením až 1000 žáků základních škol v Praze. Mládež bude mimo aktivního zapojení taktéž  informována přednáškami na téma: SPORTEM proti DROGÁM.</a:t>
            </a:r>
            <a:endParaRPr lang="en-US" sz="1200" b="1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188919" y="4437111"/>
            <a:ext cx="725496" cy="412373"/>
            <a:chOff x="3447299" y="2204865"/>
            <a:chExt cx="725496" cy="412373"/>
          </a:xfrm>
        </p:grpSpPr>
        <p:sp>
          <p:nvSpPr>
            <p:cNvPr id="59" name="Pentagon 58"/>
            <p:cNvSpPr/>
            <p:nvPr/>
          </p:nvSpPr>
          <p:spPr>
            <a:xfrm>
              <a:off x="3581855" y="2204865"/>
              <a:ext cx="590940" cy="387962"/>
            </a:xfrm>
            <a:prstGeom prst="homePlate">
              <a:avLst>
                <a:gd name="adj" fmla="val 32814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60" name="Pentagon 59"/>
            <p:cNvSpPr/>
            <p:nvPr/>
          </p:nvSpPr>
          <p:spPr>
            <a:xfrm>
              <a:off x="3447299" y="2204865"/>
              <a:ext cx="566117" cy="387962"/>
            </a:xfrm>
            <a:prstGeom prst="homePlate">
              <a:avLst>
                <a:gd name="adj" fmla="val 25095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61" name="Subtitle 2"/>
            <p:cNvSpPr txBox="1">
              <a:spLocks/>
            </p:cNvSpPr>
            <p:nvPr/>
          </p:nvSpPr>
          <p:spPr>
            <a:xfrm>
              <a:off x="3481272" y="2223914"/>
              <a:ext cx="517581" cy="39332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600" b="1" spc="-150" dirty="0" smtClean="0">
                  <a:solidFill>
                    <a:schemeClr val="bg1"/>
                  </a:solidFill>
                  <a:latin typeface="Aileron Light" pitchFamily="50" charset="-18"/>
                  <a:ea typeface="Franchise" pitchFamily="49" charset="0"/>
                </a:rPr>
                <a:t>04.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089419" y="4933616"/>
            <a:ext cx="2938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Velkým snem a cílem do budoucích let je přivítat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na mítinku 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největší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současnou hvězdu skoku o tyči, Francouze </a:t>
            </a:r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Renauda Lavillenieho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držitele nejlepšího výkonu všech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dob -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616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cm.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200137" y="2271888"/>
            <a:ext cx="2659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Větší provázanost se jménem Praha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5868144" y="2271888"/>
            <a:ext cx="254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Sportování mládeže, DROGY NE</a:t>
            </a:r>
            <a:endParaRPr lang="cs-CZ" sz="1200" b="1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868144" y="4504135"/>
            <a:ext cx="10070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… a na závěr</a:t>
            </a:r>
          </a:p>
        </p:txBody>
      </p:sp>
      <p:sp>
        <p:nvSpPr>
          <p:cNvPr id="32" name="Obdélník 31"/>
          <p:cNvSpPr/>
          <p:nvPr/>
        </p:nvSpPr>
        <p:spPr>
          <a:xfrm>
            <a:off x="2200137" y="4504135"/>
            <a:ext cx="213552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Překonání rekordu </a:t>
            </a:r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mítinku</a:t>
            </a:r>
            <a:endParaRPr lang="cs-CZ" sz="1200" b="1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pic>
        <p:nvPicPr>
          <p:cNvPr id="35" name="Obrázek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8495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1" grpId="0"/>
      <p:bldP spid="52" grpId="0"/>
      <p:bldP spid="57" grpId="0"/>
      <p:bldP spid="62" grpId="0"/>
      <p:bldP spid="3" grpId="0"/>
      <p:bldP spid="28" grpId="0"/>
      <p:bldP spid="29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683568" y="229487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Za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24 ročníků letní Pražské tyčky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máme velké zkušenosti s realizací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takové akce,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tak i s vytvořením těch nejlepších podmínek pro prezentaci partnerů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mítinku.</a:t>
            </a:r>
          </a:p>
          <a:p>
            <a:endParaRPr lang="cs-CZ" sz="12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  <a:p>
            <a:pPr marL="628650" lvl="1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áme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zajištěn přenos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mítinku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na kanálu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ČT 4 Sport</a:t>
            </a:r>
          </a:p>
          <a:p>
            <a:pPr marL="628650" lvl="1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íme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, kde umístit reklamy, aby byly dobře viditelné a v dosahu TV kamer</a:t>
            </a:r>
          </a:p>
          <a:p>
            <a:pPr marL="628650" lvl="1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oskytujeme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prostor k prezentaci produktů partnera (např. formou stánku, letáky, atd.)</a:t>
            </a:r>
          </a:p>
          <a:p>
            <a:pPr marL="628650" lvl="1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Víme,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jak zviditelnit partnera při tiskové konferenci před mítinkem</a:t>
            </a:r>
          </a:p>
          <a:p>
            <a:pPr marL="628650" lvl="1" indent="-171450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Víme, 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jak umístit informaci o partnerovi v tiskovinách akce (pozvánky, programy s inzercí, plakáty, děkovací dopisy)</a:t>
            </a:r>
          </a:p>
          <a:p>
            <a:pPr marL="171450" indent="-171450">
              <a:buClr>
                <a:srgbClr val="0EBEA9"/>
              </a:buClr>
              <a:buFont typeface="Courier New" panose="02070309020205020404" pitchFamily="49" charset="0"/>
              <a:buChar char="o"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 marL="171450" indent="-171450">
              <a:buClr>
                <a:srgbClr val="0EBEA9"/>
              </a:buClr>
              <a:buFont typeface="Wingdings" pitchFamily="2" charset="2"/>
              <a:buChar char="ü"/>
            </a:pPr>
            <a:endParaRPr lang="en-US" sz="10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1040918" y="665312"/>
            <a:ext cx="6843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002060"/>
                </a:solidFill>
                <a:latin typeface="Signika Negative" pitchFamily="2" charset="0"/>
                <a:ea typeface="Franchise" pitchFamily="49" charset="0"/>
              </a:rPr>
              <a:t>*</a:t>
            </a:r>
            <a:r>
              <a:rPr lang="en-US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ignika Negative" pitchFamily="2" charset="0"/>
                <a:ea typeface="Franchise" pitchFamily="49" charset="0"/>
              </a:rPr>
              <a:t>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Sponzoring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6156" y="1429326"/>
            <a:ext cx="665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Jsme si vědomi, že bez partnerů bychom nebyli schopni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uspořádat tak významnou akci na vysoké úrovni, navíc sečteme-li všechny ročníky letní i zimní Pražské tyčky, tak se již bavíme o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4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3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akcích bez přerušení. 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44" y="4293096"/>
            <a:ext cx="9144000" cy="166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48287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040918" y="665312"/>
            <a:ext cx="5547306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FF0000"/>
                </a:solidFill>
                <a:latin typeface="Signika Negative" pitchFamily="2" charset="0"/>
                <a:ea typeface="Franchise" pitchFamily="49" charset="0"/>
              </a:rPr>
              <a:t>*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Sponzoring - varianty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95163" y="1484784"/>
            <a:ext cx="6245189" cy="3701886"/>
            <a:chOff x="1495163" y="2105222"/>
            <a:chExt cx="6245189" cy="4092514"/>
          </a:xfrm>
        </p:grpSpPr>
        <p:sp>
          <p:nvSpPr>
            <p:cNvPr id="27" name="Rectangle 26"/>
            <p:cNvSpPr/>
            <p:nvPr/>
          </p:nvSpPr>
          <p:spPr>
            <a:xfrm>
              <a:off x="1495163" y="3933056"/>
              <a:ext cx="6245189" cy="479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495163" y="3068960"/>
              <a:ext cx="6245189" cy="479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495163" y="4894003"/>
              <a:ext cx="6245189" cy="4792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ileron Light" pitchFamily="50" charset="-18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93639" y="2719953"/>
              <a:ext cx="146639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Light" pitchFamily="50" charset="-18"/>
                </a:rPr>
                <a:t>Generální sponzor</a:t>
              </a:r>
              <a:endPara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 Light" pitchFamily="50" charset="-1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788024" y="2719953"/>
              <a:ext cx="13223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Light" pitchFamily="50" charset="-18"/>
                </a:rPr>
                <a:t>Hlavní partner</a:t>
              </a:r>
              <a:endPara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 Light" pitchFamily="50" charset="-18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290667" y="2719953"/>
              <a:ext cx="1322377" cy="261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Light" pitchFamily="50" charset="-18"/>
                </a:rPr>
                <a:t>Partner</a:t>
              </a:r>
              <a:endPara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 Light" pitchFamily="50" charset="-18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4775106" y="2105222"/>
              <a:ext cx="0" cy="377205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156176" y="2105222"/>
              <a:ext cx="0" cy="377205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94036" y="2105222"/>
              <a:ext cx="0" cy="377205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1495163" y="2719953"/>
              <a:ext cx="132237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ileron Light" pitchFamily="50" charset="-18"/>
                </a:rPr>
                <a:t>Nabídka</a:t>
              </a:r>
              <a:endPara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 Light" pitchFamily="50" charset="-18"/>
              </a:endParaRPr>
            </a:p>
          </p:txBody>
        </p:sp>
        <p:cxnSp>
          <p:nvCxnSpPr>
            <p:cNvPr id="54" name="Straight Connector 53"/>
            <p:cNvCxnSpPr/>
            <p:nvPr/>
          </p:nvCxnSpPr>
          <p:spPr>
            <a:xfrm>
              <a:off x="7740352" y="2105222"/>
              <a:ext cx="0" cy="377205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472" y="3231605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6486" y="4555779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101" y="4087980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0472" y="4555779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5517232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6028371"/>
              <a:ext cx="219459" cy="169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3" name="Obrázek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86" y="4563036"/>
            <a:ext cx="219459" cy="16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TextBox 58"/>
          <p:cNvSpPr txBox="1"/>
          <p:nvPr/>
        </p:nvSpPr>
        <p:spPr>
          <a:xfrm>
            <a:off x="1495164" y="5518973"/>
            <a:ext cx="663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Pro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g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enerálního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a taktéž hlavní partnery mítinku Pražská tyčka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2016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nabízíme navíc bonus v podobě bezplatné reklamy při halovém mítinku Zimní Pražská tyčka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2016,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který se uskuteční v únorovém termínu v prostorách nafukovací atletické haly na Strahově.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60" name="Oval 13"/>
          <p:cNvSpPr/>
          <p:nvPr/>
        </p:nvSpPr>
        <p:spPr>
          <a:xfrm>
            <a:off x="6704994" y="1535649"/>
            <a:ext cx="534878" cy="534878"/>
          </a:xfrm>
          <a:prstGeom prst="ellipse">
            <a:avLst/>
          </a:prstGeom>
          <a:solidFill>
            <a:srgbClr val="00206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latin typeface="Aileron Light" pitchFamily="50" charset="-18"/>
              </a:rPr>
              <a:t>III</a:t>
            </a:r>
            <a:endParaRPr lang="en-US" sz="16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latin typeface="Aileron Light" pitchFamily="50" charset="-18"/>
            </a:endParaRPr>
          </a:p>
        </p:txBody>
      </p:sp>
      <p:sp>
        <p:nvSpPr>
          <p:cNvPr id="61" name="Oval 31"/>
          <p:cNvSpPr/>
          <p:nvPr/>
        </p:nvSpPr>
        <p:spPr>
          <a:xfrm>
            <a:off x="5181773" y="1531027"/>
            <a:ext cx="534878" cy="534878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ileron Light" pitchFamily="50" charset="-18"/>
              </a:rPr>
              <a:t>II</a:t>
            </a:r>
            <a:endParaRPr lang="en-US" sz="1600" dirty="0">
              <a:latin typeface="Aileron Light" pitchFamily="50" charset="-18"/>
            </a:endParaRPr>
          </a:p>
        </p:txBody>
      </p:sp>
      <p:sp>
        <p:nvSpPr>
          <p:cNvPr id="62" name="Oval 34"/>
          <p:cNvSpPr/>
          <p:nvPr/>
        </p:nvSpPr>
        <p:spPr>
          <a:xfrm>
            <a:off x="3832762" y="1522560"/>
            <a:ext cx="534878" cy="53487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latin typeface="Aileron Light" pitchFamily="50" charset="-18"/>
              </a:rPr>
              <a:t>I</a:t>
            </a:r>
            <a:endParaRPr lang="en-US" sz="1600" dirty="0">
              <a:latin typeface="Aileron Light" pitchFamily="50" charset="-18"/>
            </a:endParaRPr>
          </a:p>
        </p:txBody>
      </p:sp>
      <p:sp>
        <p:nvSpPr>
          <p:cNvPr id="64" name="TextBox 58"/>
          <p:cNvSpPr txBox="1"/>
          <p:nvPr/>
        </p:nvSpPr>
        <p:spPr>
          <a:xfrm>
            <a:off x="1652294" y="2441753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Název mítinku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65" name="TextBox 58"/>
          <p:cNvSpPr txBox="1"/>
          <p:nvPr/>
        </p:nvSpPr>
        <p:spPr>
          <a:xfrm>
            <a:off x="1652294" y="3224009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TV spot 10 vteřin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66" name="TextBox 58"/>
          <p:cNvSpPr txBox="1"/>
          <p:nvPr/>
        </p:nvSpPr>
        <p:spPr>
          <a:xfrm>
            <a:off x="1652294" y="2780928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VIP vstup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67" name="TextBox 58"/>
          <p:cNvSpPr txBox="1"/>
          <p:nvPr/>
        </p:nvSpPr>
        <p:spPr>
          <a:xfrm>
            <a:off x="1650463" y="3656057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TV sponzor pořadu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68" name="TextBox 58"/>
          <p:cNvSpPr txBox="1"/>
          <p:nvPr/>
        </p:nvSpPr>
        <p:spPr>
          <a:xfrm>
            <a:off x="1652294" y="4088105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Minibaner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 hlavní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123" name="TextBox 58"/>
          <p:cNvSpPr txBox="1"/>
          <p:nvPr/>
        </p:nvSpPr>
        <p:spPr>
          <a:xfrm>
            <a:off x="1652294" y="4509120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Promo akce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44" name="Rectangle 44"/>
          <p:cNvSpPr/>
          <p:nvPr/>
        </p:nvSpPr>
        <p:spPr>
          <a:xfrm>
            <a:off x="1496662" y="4893335"/>
            <a:ext cx="6245189" cy="43347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ileron Light" pitchFamily="50" charset="-18"/>
            </a:endParaRPr>
          </a:p>
        </p:txBody>
      </p:sp>
      <p:sp>
        <p:nvSpPr>
          <p:cNvPr id="52" name="TextBox 58"/>
          <p:cNvSpPr txBox="1"/>
          <p:nvPr/>
        </p:nvSpPr>
        <p:spPr>
          <a:xfrm>
            <a:off x="1644157" y="4971571"/>
            <a:ext cx="1623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Rozhovor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100" y="5025389"/>
            <a:ext cx="219459" cy="16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6485" y="5025389"/>
            <a:ext cx="219459" cy="16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892" y="5025389"/>
            <a:ext cx="219459" cy="16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" name="TextBox 58"/>
          <p:cNvSpPr txBox="1"/>
          <p:nvPr/>
        </p:nvSpPr>
        <p:spPr>
          <a:xfrm>
            <a:off x="3881396" y="2807132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10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89" name="TextBox 58"/>
          <p:cNvSpPr txBox="1"/>
          <p:nvPr/>
        </p:nvSpPr>
        <p:spPr>
          <a:xfrm>
            <a:off x="5345802" y="2807269"/>
            <a:ext cx="324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5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90" name="TextBox 58"/>
          <p:cNvSpPr txBox="1"/>
          <p:nvPr/>
        </p:nvSpPr>
        <p:spPr>
          <a:xfrm>
            <a:off x="6807824" y="278092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2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91" name="TextBox 58"/>
          <p:cNvSpPr txBox="1"/>
          <p:nvPr/>
        </p:nvSpPr>
        <p:spPr>
          <a:xfrm>
            <a:off x="6084168" y="3645024"/>
            <a:ext cx="19207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Pouze pro 5 nejvyšších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92" name="TextBox 58"/>
          <p:cNvSpPr txBox="1"/>
          <p:nvPr/>
        </p:nvSpPr>
        <p:spPr>
          <a:xfrm>
            <a:off x="5345802" y="4085614"/>
            <a:ext cx="3246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1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  <p:sp>
        <p:nvSpPr>
          <p:cNvPr id="93" name="TextBox 58"/>
          <p:cNvSpPr txBox="1"/>
          <p:nvPr/>
        </p:nvSpPr>
        <p:spPr>
          <a:xfrm>
            <a:off x="3963286" y="4085614"/>
            <a:ext cx="2682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2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6841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0" grpId="0" animBg="1"/>
      <p:bldP spid="61" grpId="0" animBg="1"/>
      <p:bldP spid="62" grpId="0" animBg="1"/>
      <p:bldP spid="64" grpId="0"/>
      <p:bldP spid="65" grpId="0"/>
      <p:bldP spid="66" grpId="0"/>
      <p:bldP spid="67" grpId="0"/>
      <p:bldP spid="68" grpId="0"/>
      <p:bldP spid="123" grpId="0"/>
      <p:bldP spid="44" grpId="0" animBg="1"/>
      <p:bldP spid="52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040918" y="665312"/>
            <a:ext cx="6843450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002060"/>
                </a:solidFill>
                <a:latin typeface="Signika Negative" pitchFamily="2" charset="0"/>
                <a:ea typeface="Franchise" pitchFamily="49" charset="0"/>
              </a:rPr>
              <a:t>* </a:t>
            </a:r>
            <a:r>
              <a:rPr lang="cs-CZ" sz="4000" b="1" spc="-150" dirty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Sponzoring – co nabízíme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6156" y="1429326"/>
            <a:ext cx="665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rámci sponzoringu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nabízíme našim partnerům ucelenou sadu služeb a možností prezentace společnosti v rámci Pražské tyčky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827584" y="5240233"/>
            <a:ext cx="806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ileron" pitchFamily="50" charset="-18"/>
              </a:rPr>
              <a:t>A navíc – získat jméno společnosti co podporuje sport a záleží jí na tom, co si o Praze návštěvnící i místní řeknou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sp>
        <p:nvSpPr>
          <p:cNvPr id="7" name="TextBox 14"/>
          <p:cNvSpPr txBox="1"/>
          <p:nvPr/>
        </p:nvSpPr>
        <p:spPr>
          <a:xfrm>
            <a:off x="1266935" y="2442388"/>
            <a:ext cx="64734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Cca 30 min. záznam v TV (premiéra + 2 reprízy) + "sponzor pořadu" sponzorovaný příspěvek 5vteřin - dle výše sponzoringu platí pouze pro 5 největších partnerů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LED billboardy (Praha, Ústí nad Labem, Mladá Boleslav, Plzeň a další)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Posílený mediální zájem o akci 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Dle výše partnerství - umístění ve všech tiskovinách akce (pozvánky, programy s inzercí, plakáty, děkovací dopisy)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Rozhovor s moderátory akce 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Vaše logo na startovních číslech závodníků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Prezentace na webu: www.prazskatycka.cz a Facebooku/prazskatycka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Vyhotovení veškeré foto i video prezentace / dokumentace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akce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  <a:p>
            <a:pPr>
              <a:buClr>
                <a:srgbClr val="002060"/>
              </a:buClr>
            </a:pP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Při PT </a:t>
            </a:r>
            <a:r>
              <a: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2016 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bude jmenovité pozvání a zapsání jmen na </a:t>
            </a:r>
            <a:r>
              <a:rPr lang="cs-CZ" sz="1200" dirty="0" err="1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Guest</a:t>
            </a:r>
            <a:r>
              <a:rPr lang="cs-CZ" sz="1200" dirty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rPr>
              <a:t> list (seznam pozvaných), do VIP sektoru tedy nebude vpuštěn nikdo jiný.</a:t>
            </a:r>
          </a:p>
          <a:p>
            <a:pPr marL="171450" indent="-171450">
              <a:buClr>
                <a:srgbClr val="002060"/>
              </a:buClr>
              <a:buFont typeface="Courier New" panose="02070309020205020404" pitchFamily="49" charset="0"/>
              <a:buChar char="o"/>
            </a:pPr>
            <a:endParaRPr lang="cs-CZ" sz="1200" dirty="0">
              <a:solidFill>
                <a:schemeClr val="bg1">
                  <a:lumMod val="65000"/>
                </a:schemeClr>
              </a:solidFill>
              <a:latin typeface="Aileron Light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75530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9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1040917" y="665312"/>
            <a:ext cx="7092317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FF0000"/>
                </a:solidFill>
                <a:latin typeface="Signika Negative" pitchFamily="2" charset="0"/>
                <a:ea typeface="Franchise" pitchFamily="49" charset="0"/>
              </a:rPr>
              <a:t>*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Přehled reklamního plnění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pic>
        <p:nvPicPr>
          <p:cNvPr id="53" name="Obrázek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340768"/>
            <a:ext cx="1511269" cy="1080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89" y="3059788"/>
            <a:ext cx="1511269" cy="1080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7131"/>
            <a:ext cx="1511269" cy="10800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789" y="4697131"/>
            <a:ext cx="1511269" cy="10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1" y="4697131"/>
            <a:ext cx="1511269" cy="1080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66" y="4697131"/>
            <a:ext cx="1511269" cy="10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3" y="4697131"/>
            <a:ext cx="1511269" cy="10800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1340768"/>
            <a:ext cx="1511269" cy="10800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059788"/>
            <a:ext cx="1511269" cy="1080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211" y="3059788"/>
            <a:ext cx="1511269" cy="1080000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943" y="3059788"/>
            <a:ext cx="1511269" cy="108000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113" y="1340768"/>
            <a:ext cx="1511269" cy="108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66" y="3059788"/>
            <a:ext cx="1511269" cy="1080000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5" y="1340768"/>
            <a:ext cx="1511269" cy="1080000"/>
          </a:xfrm>
          <a:prstGeom prst="rect">
            <a:avLst/>
          </a:prstGeom>
        </p:spPr>
      </p:pic>
      <p:pic>
        <p:nvPicPr>
          <p:cNvPr id="18" name="Obrázek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17" y="1340768"/>
            <a:ext cx="1511269" cy="1080000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386309" y="242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Generální partner v názvu meetingu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2303410" y="24207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Nové </a:t>
            </a:r>
            <a:r>
              <a:rPr lang="cs-CZ" sz="900" dirty="0" err="1" smtClean="0">
                <a:latin typeface="Aileron Light" pitchFamily="50" charset="-18"/>
              </a:rPr>
              <a:t>minibanery</a:t>
            </a:r>
            <a:r>
              <a:rPr lang="cs-CZ" sz="900" dirty="0" smtClean="0">
                <a:latin typeface="Aileron Light" pitchFamily="50" charset="-18"/>
              </a:rPr>
              <a:t> přímo na sektoru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69" name="TextovéPole 68"/>
          <p:cNvSpPr txBox="1"/>
          <p:nvPr/>
        </p:nvSpPr>
        <p:spPr>
          <a:xfrm>
            <a:off x="4073437" y="2420768"/>
            <a:ext cx="1188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Rozmístění reklam v dosahu TV kamer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0" name="TextovéPole 69"/>
          <p:cNvSpPr txBox="1"/>
          <p:nvPr/>
        </p:nvSpPr>
        <p:spPr>
          <a:xfrm>
            <a:off x="6029485" y="2420768"/>
            <a:ext cx="70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Billboardy / reklama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1" name="TextovéPole 70"/>
          <p:cNvSpPr txBox="1"/>
          <p:nvPr/>
        </p:nvSpPr>
        <p:spPr>
          <a:xfrm>
            <a:off x="7660017" y="2420768"/>
            <a:ext cx="1007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Reklamní spot v záznamu TV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3" name="TextovéPole 72"/>
          <p:cNvSpPr txBox="1"/>
          <p:nvPr/>
        </p:nvSpPr>
        <p:spPr>
          <a:xfrm>
            <a:off x="386309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Sponzor pořadu v záznamu TV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4" name="TextovéPole 73"/>
          <p:cNvSpPr txBox="1"/>
          <p:nvPr/>
        </p:nvSpPr>
        <p:spPr>
          <a:xfrm>
            <a:off x="2303410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Tisková konference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5" name="TextovéPole 74"/>
          <p:cNvSpPr txBox="1"/>
          <p:nvPr/>
        </p:nvSpPr>
        <p:spPr>
          <a:xfrm>
            <a:off x="4127443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Logo přímo na závodních číslech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6" name="TextovéPole 75"/>
          <p:cNvSpPr txBox="1"/>
          <p:nvPr/>
        </p:nvSpPr>
        <p:spPr>
          <a:xfrm>
            <a:off x="5840689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err="1" smtClean="0">
                <a:latin typeface="Aileron Light" pitchFamily="50" charset="-18"/>
              </a:rPr>
              <a:t>Promo</a:t>
            </a:r>
            <a:r>
              <a:rPr lang="cs-CZ" sz="900" dirty="0" smtClean="0">
                <a:latin typeface="Aileron Light" pitchFamily="50" charset="-18"/>
              </a:rPr>
              <a:t> akce v rámci „ PT“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7" name="TextovéPole 76"/>
          <p:cNvSpPr txBox="1"/>
          <p:nvPr/>
        </p:nvSpPr>
        <p:spPr>
          <a:xfrm>
            <a:off x="7623788" y="4139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Rozhovor se zástupcem firmy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8" name="TextovéPole 77"/>
          <p:cNvSpPr txBox="1"/>
          <p:nvPr/>
        </p:nvSpPr>
        <p:spPr>
          <a:xfrm>
            <a:off x="7623788" y="57239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Inzerce v programu „ PT“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79" name="TextovéPole 78"/>
          <p:cNvSpPr txBox="1"/>
          <p:nvPr/>
        </p:nvSpPr>
        <p:spPr>
          <a:xfrm>
            <a:off x="5840689" y="57239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Inzerce na programu „PT“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80" name="TextovéPole 79"/>
          <p:cNvSpPr txBox="1"/>
          <p:nvPr/>
        </p:nvSpPr>
        <p:spPr>
          <a:xfrm>
            <a:off x="4127443" y="57239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Reklama na pozvánce „PT“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81" name="TextovéPole 80"/>
          <p:cNvSpPr txBox="1"/>
          <p:nvPr/>
        </p:nvSpPr>
        <p:spPr>
          <a:xfrm>
            <a:off x="2303410" y="57239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Loga na plakátu </a:t>
            </a:r>
          </a:p>
          <a:p>
            <a:pPr algn="ctr"/>
            <a:r>
              <a:rPr lang="cs-CZ" sz="900" dirty="0" smtClean="0">
                <a:latin typeface="Aileron Light" pitchFamily="50" charset="-18"/>
              </a:rPr>
              <a:t>„ PT“</a:t>
            </a:r>
            <a:endParaRPr lang="cs-CZ" sz="900" dirty="0">
              <a:latin typeface="Aileron Light" pitchFamily="50" charset="-18"/>
            </a:endParaRPr>
          </a:p>
        </p:txBody>
      </p:sp>
      <p:sp>
        <p:nvSpPr>
          <p:cNvPr id="82" name="TextovéPole 81"/>
          <p:cNvSpPr txBox="1"/>
          <p:nvPr/>
        </p:nvSpPr>
        <p:spPr>
          <a:xfrm>
            <a:off x="278521" y="5723964"/>
            <a:ext cx="129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smtClean="0">
                <a:latin typeface="Aileron Light" pitchFamily="50" charset="-18"/>
              </a:rPr>
              <a:t>Prezentace na</a:t>
            </a:r>
          </a:p>
          <a:p>
            <a:pPr algn="ctr"/>
            <a:r>
              <a:rPr lang="cs-CZ" sz="900" dirty="0" smtClean="0">
                <a:latin typeface="Aileron Light" pitchFamily="50" charset="-18"/>
              </a:rPr>
              <a:t>www.prazskatycka.cz</a:t>
            </a:r>
            <a:endParaRPr lang="cs-CZ" sz="900" dirty="0">
              <a:latin typeface="Aileron Light" pitchFamily="50" charset="-1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8978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ubtitle 2"/>
          <p:cNvSpPr txBox="1">
            <a:spLocks/>
          </p:cNvSpPr>
          <p:nvPr/>
        </p:nvSpPr>
        <p:spPr>
          <a:xfrm>
            <a:off x="1040918" y="665312"/>
            <a:ext cx="6915458" cy="603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spc="-150" dirty="0" smtClean="0">
                <a:solidFill>
                  <a:srgbClr val="FF0000"/>
                </a:solidFill>
                <a:latin typeface="Signika Negative" pitchFamily="2" charset="0"/>
                <a:ea typeface="Franchise" pitchFamily="49" charset="0"/>
              </a:rPr>
              <a:t>* </a:t>
            </a:r>
            <a:r>
              <a:rPr lang="cs-CZ" sz="40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ileron" pitchFamily="50" charset="-18"/>
                <a:ea typeface="Franchise" pitchFamily="49" charset="0"/>
              </a:rPr>
              <a:t>Generální sponzor mítinku</a:t>
            </a:r>
            <a:endParaRPr lang="en-US" sz="4000" b="1" spc="-150" dirty="0">
              <a:solidFill>
                <a:schemeClr val="tx1">
                  <a:lumMod val="65000"/>
                  <a:lumOff val="35000"/>
                </a:schemeClr>
              </a:solidFill>
              <a:latin typeface="Aileron" pitchFamily="50" charset="-18"/>
              <a:ea typeface="Franchise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6156" y="1429326"/>
            <a:ext cx="6652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 případě generálního sponzora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očekáváme</a:t>
            </a:r>
            <a:r>
              <a:rPr lang="cs-CZ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výši </a:t>
            </a: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finančního </a:t>
            </a:r>
            <a:r>
              <a:rPr lang="cs-CZ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ileron Light" pitchFamily="50" charset="-18"/>
              </a:rPr>
              <a:t>plnění  700.000 - 1.000.000,-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ileron Light" pitchFamily="50" charset="-1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59632" y="1844824"/>
            <a:ext cx="6480719" cy="2802517"/>
            <a:chOff x="4283968" y="2132856"/>
            <a:chExt cx="3456384" cy="1272018"/>
          </a:xfrm>
        </p:grpSpPr>
        <p:sp>
          <p:nvSpPr>
            <p:cNvPr id="15" name="TextBox 14"/>
            <p:cNvSpPr txBox="1"/>
            <p:nvPr/>
          </p:nvSpPr>
          <p:spPr>
            <a:xfrm>
              <a:off x="4287863" y="2273346"/>
              <a:ext cx="3452489" cy="1131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Clr>
                  <a:srgbClr val="002060"/>
                </a:buClr>
                <a:buFont typeface="Courier New" panose="02070309020205020404" pitchFamily="49" charset="0"/>
                <a:buChar char="o"/>
              </a:pPr>
              <a:endParaRPr lang="cs-CZ" sz="1200" dirty="0" smtClean="0">
                <a:solidFill>
                  <a:schemeClr val="bg1">
                    <a:lumMod val="65000"/>
                  </a:schemeClr>
                </a:solidFill>
                <a:latin typeface="Aileron Light" pitchFamily="50" charset="-18"/>
              </a:endParaRP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Jméno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generálního partnera v názvu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mítinku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Místa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ve VIP sektoru 10 míst - stůl +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catering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(další místa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možná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na přilehlé tribuně pro diváky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).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Možnost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spotu v TV 2x10 vteřin  + "sponzor pořadu"- sponzorovaný příspěvek 5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vteřin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U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místění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ve všech tiskovinách akce: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Plakát-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hlavní prostor 1/3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reklamní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plochy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Program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s inzercí 2x strana A4 (dvoustrana)- pouze generální partner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Písemná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pozvánka - pouze generální partner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Děkovací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dopis 1/3 reklamní plochy</a:t>
              </a:r>
            </a:p>
            <a:p>
              <a:pPr marL="628650" lvl="1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err="1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Banery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při akci 6ks + </a:t>
              </a:r>
              <a:r>
                <a:rPr lang="cs-CZ" sz="1200" dirty="0" err="1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minibanery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 přímo vedle rozběžiště 2ks vpředu  (v dosahu TV kamer)- pouze generální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partner</a:t>
              </a:r>
            </a:p>
            <a:p>
              <a:pPr marL="171450" indent="-171450">
                <a:buClr>
                  <a:srgbClr val="FF0000"/>
                </a:buClr>
                <a:buFont typeface="Courier New" panose="02070309020205020404" pitchFamily="49" charset="0"/>
                <a:buChar char="o"/>
              </a:pP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Vaše </a:t>
              </a:r>
              <a:r>
                <a:rPr lang="cs-CZ" sz="1200" dirty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logo na startovních číslech závodníků 1/3 reklamní </a:t>
              </a:r>
              <a:r>
                <a:rPr lang="cs-CZ" sz="1200" dirty="0" smtClean="0">
                  <a:solidFill>
                    <a:schemeClr val="bg1">
                      <a:lumMod val="65000"/>
                    </a:schemeClr>
                  </a:solidFill>
                  <a:latin typeface="Aileron Light" pitchFamily="50" charset="-18"/>
                </a:rPr>
                <a:t>plochy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83968" y="2132856"/>
              <a:ext cx="3168352" cy="12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rgbClr val="FF0000"/>
                  </a:solidFill>
                  <a:latin typeface="Aileron Light" pitchFamily="50" charset="-18"/>
                </a:rPr>
                <a:t>Generálnímu sponzorovi navíc nabízíme:</a:t>
              </a:r>
              <a:endParaRPr lang="en-US" sz="1200" b="1" dirty="0">
                <a:solidFill>
                  <a:srgbClr val="FF0000"/>
                </a:solidFill>
                <a:latin typeface="Aileron Light" pitchFamily="50" charset="-18"/>
              </a:endParaRPr>
            </a:p>
          </p:txBody>
        </p:sp>
      </p:grpSp>
      <p:pic>
        <p:nvPicPr>
          <p:cNvPr id="17" name="Obrázek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235" y="6140150"/>
            <a:ext cx="620605" cy="54015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25144"/>
            <a:ext cx="1596455" cy="114087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672" y="4725144"/>
            <a:ext cx="1596455" cy="11408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76" y="4725144"/>
            <a:ext cx="1596455" cy="114087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80" y="4725144"/>
            <a:ext cx="1596455" cy="114087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985" y="4725144"/>
            <a:ext cx="1596455" cy="1140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7565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4190</TotalTime>
  <Words>1366</Words>
  <Application>Microsoft Office PowerPoint</Application>
  <PresentationFormat>Předvádění na obrazovce (4:3)</PresentationFormat>
  <Paragraphs>156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Office Theme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EAMEJIA</dc:creator>
  <cp:lastModifiedBy>Pavel Beran</cp:lastModifiedBy>
  <cp:revision>249</cp:revision>
  <dcterms:created xsi:type="dcterms:W3CDTF">2013-07-23T17:44:34Z</dcterms:created>
  <dcterms:modified xsi:type="dcterms:W3CDTF">2015-10-29T18:05:26Z</dcterms:modified>
</cp:coreProperties>
</file>